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83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66FF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20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14578"/>
      </p:ext>
    </p:extLst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24797"/>
      </p:ext>
    </p:extLst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4646"/>
      </p:ext>
    </p:extLst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71160"/>
      </p:ext>
    </p:extLst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7289"/>
      </p:ext>
    </p:extLst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36796"/>
      </p:ext>
    </p:extLst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35881"/>
      </p:ext>
    </p:extLst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03835"/>
      </p:ext>
    </p:extLst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2604"/>
      </p:ext>
    </p:extLst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65581"/>
      </p:ext>
    </p:extLst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5556"/>
      </p:ext>
    </p:extLst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5341-0909-434C-913E-0C7D0726F73B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8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50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6305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9144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u="sng" dirty="0" smtClean="0">
                <a:solidFill>
                  <a:schemeClr val="bg1"/>
                </a:solidFill>
              </a:rPr>
              <a:t>Clusters in Auriga</a:t>
            </a:r>
          </a:p>
          <a:p>
            <a:pPr algn="r"/>
            <a:r>
              <a:rPr lang="en-US" sz="5400" dirty="0" smtClean="0">
                <a:solidFill>
                  <a:srgbClr val="99CCFF"/>
                </a:solidFill>
              </a:rPr>
              <a:t>M36: Pinwheel Cluster</a:t>
            </a:r>
          </a:p>
          <a:p>
            <a:pPr algn="r"/>
            <a:r>
              <a:rPr lang="en-US" sz="5400" dirty="0" smtClean="0">
                <a:solidFill>
                  <a:srgbClr val="66FF66"/>
                </a:solidFill>
              </a:rPr>
              <a:t>M37: Open Cluster</a:t>
            </a:r>
          </a:p>
          <a:p>
            <a:pPr algn="r"/>
            <a:r>
              <a:rPr lang="en-US" sz="5400" dirty="0" smtClean="0">
                <a:solidFill>
                  <a:srgbClr val="FFFF00"/>
                </a:solidFill>
              </a:rPr>
              <a:t>M38: Starfish Cluster</a:t>
            </a:r>
            <a:endParaRPr lang="en-US" sz="54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517990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t="10891" r="8381"/>
          <a:stretch/>
        </p:blipFill>
        <p:spPr bwMode="auto">
          <a:xfrm>
            <a:off x="38100" y="0"/>
            <a:ext cx="9105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66FF66"/>
                </a:solidFill>
              </a:rPr>
              <a:t>M37: an open cluster</a:t>
            </a:r>
            <a:endParaRPr lang="en-US" sz="5400" dirty="0" smtClean="0">
              <a:solidFill>
                <a:srgbClr val="66FF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687901"/>
            <a:ext cx="9105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First </a:t>
            </a:r>
            <a:r>
              <a:rPr lang="en-US" sz="4000" dirty="0">
                <a:solidFill>
                  <a:schemeClr val="bg1"/>
                </a:solidFill>
              </a:rPr>
              <a:t>discovered </a:t>
            </a:r>
            <a:r>
              <a:rPr lang="en-US" sz="4000" dirty="0" smtClean="0">
                <a:solidFill>
                  <a:schemeClr val="bg1"/>
                </a:solidFill>
              </a:rPr>
              <a:t>in </a:t>
            </a:r>
            <a:r>
              <a:rPr lang="en-US" sz="4000" dirty="0">
                <a:solidFill>
                  <a:schemeClr val="bg1"/>
                </a:solidFill>
              </a:rPr>
              <a:t>1654 by Giovanni Batista </a:t>
            </a:r>
            <a:r>
              <a:rPr lang="en-US" sz="4000" dirty="0" err="1" smtClean="0">
                <a:solidFill>
                  <a:schemeClr val="bg1"/>
                </a:solidFill>
              </a:rPr>
              <a:t>Hodierma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While Guillaume </a:t>
            </a:r>
            <a:r>
              <a:rPr lang="en-US" sz="4000" dirty="0">
                <a:solidFill>
                  <a:schemeClr val="bg1"/>
                </a:solidFill>
              </a:rPr>
              <a:t>Le </a:t>
            </a:r>
            <a:r>
              <a:rPr lang="en-US" sz="4000" dirty="0" err="1">
                <a:solidFill>
                  <a:schemeClr val="bg1"/>
                </a:solidFill>
              </a:rPr>
              <a:t>Gentil</a:t>
            </a:r>
            <a:r>
              <a:rPr lang="en-US" sz="4000" dirty="0">
                <a:solidFill>
                  <a:schemeClr val="bg1"/>
                </a:solidFill>
              </a:rPr>
              <a:t> independently discovered </a:t>
            </a:r>
            <a:r>
              <a:rPr lang="en-US" sz="4000" dirty="0" smtClean="0">
                <a:solidFill>
                  <a:schemeClr val="bg1"/>
                </a:solidFill>
              </a:rPr>
              <a:t>M36 &amp; M38 in 1749, he missed this one.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51263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t="10891" r="8381"/>
          <a:stretch/>
        </p:blipFill>
        <p:spPr bwMode="auto">
          <a:xfrm>
            <a:off x="38100" y="0"/>
            <a:ext cx="9105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66FF66"/>
                </a:solidFill>
              </a:rPr>
              <a:t>M37: an open cluster</a:t>
            </a:r>
            <a:endParaRPr lang="en-US" sz="5400" dirty="0" smtClean="0">
              <a:solidFill>
                <a:srgbClr val="66FF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9050" y="4724400"/>
            <a:ext cx="9105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Contains </a:t>
            </a:r>
            <a:r>
              <a:rPr lang="en-US" sz="4000" dirty="0">
                <a:solidFill>
                  <a:schemeClr val="bg1"/>
                </a:solidFill>
              </a:rPr>
              <a:t>at least 150 stars, maybe even as many as 500.  Most are between 9th and 12th magnitude or brighter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75711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t="10891" r="8381"/>
          <a:stretch/>
        </p:blipFill>
        <p:spPr bwMode="auto">
          <a:xfrm>
            <a:off x="38100" y="0"/>
            <a:ext cx="9105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66FF66"/>
                </a:solidFill>
              </a:rPr>
              <a:t>M37: an open cluster</a:t>
            </a:r>
            <a:endParaRPr lang="en-US" sz="5400" dirty="0" smtClean="0">
              <a:solidFill>
                <a:srgbClr val="66FF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" y="3687901"/>
            <a:ext cx="9105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It </a:t>
            </a:r>
            <a:r>
              <a:rPr lang="en-US" sz="4000" dirty="0">
                <a:solidFill>
                  <a:schemeClr val="bg1"/>
                </a:solidFill>
              </a:rPr>
              <a:t>is about the same age and size as nearby M38.  It’s about 300 million years old.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It </a:t>
            </a:r>
            <a:r>
              <a:rPr lang="en-US" sz="4000" dirty="0">
                <a:solidFill>
                  <a:schemeClr val="bg1"/>
                </a:solidFill>
              </a:rPr>
              <a:t>contains mostly main sequence type A stars and at least a dozen red giant stars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51544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24600" cy="682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00600" y="0"/>
            <a:ext cx="4343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smtClean="0">
                <a:solidFill>
                  <a:schemeClr val="bg1"/>
                </a:solidFill>
              </a:rPr>
              <a:t>Auriga</a:t>
            </a:r>
          </a:p>
          <a:p>
            <a:pPr algn="ctr"/>
            <a:r>
              <a:rPr lang="en-US" sz="4800" dirty="0" smtClean="0">
                <a:solidFill>
                  <a:srgbClr val="FFFF00"/>
                </a:solidFill>
              </a:rPr>
              <a:t>“the </a:t>
            </a:r>
            <a:r>
              <a:rPr lang="en-US" sz="4800" dirty="0" smtClean="0">
                <a:solidFill>
                  <a:srgbClr val="FFFF00"/>
                </a:solidFill>
              </a:rPr>
              <a:t>charioteer”</a:t>
            </a:r>
            <a:endParaRPr lang="en-US" sz="4800" dirty="0" smtClean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800" y="3414223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99CCFF"/>
                </a:solidFill>
              </a:rPr>
              <a:t>M36</a:t>
            </a:r>
            <a:endParaRPr lang="en-US" sz="2800" dirty="0" smtClean="0">
              <a:solidFill>
                <a:srgbClr val="99CC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5300" y="2850081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66FF66"/>
                </a:solidFill>
              </a:rPr>
              <a:t>M37</a:t>
            </a:r>
            <a:endParaRPr lang="en-US" sz="2800" dirty="0" smtClean="0">
              <a:solidFill>
                <a:srgbClr val="66FF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95500" y="3152613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M38</a:t>
            </a:r>
            <a:endParaRPr lang="en-US" sz="28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684115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910590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</a:rPr>
              <a:t>M38: Starfish Cluster</a:t>
            </a:r>
            <a:endParaRPr lang="en-US" sz="5400" dirty="0" smtClean="0">
              <a:solidFill>
                <a:srgbClr val="FFFF00"/>
              </a:solidFill>
            </a:endParaRPr>
          </a:p>
        </p:txBody>
      </p:sp>
      <p:sp>
        <p:nvSpPr>
          <p:cNvPr id="2" name="5-Point Star 1"/>
          <p:cNvSpPr/>
          <p:nvPr/>
        </p:nvSpPr>
        <p:spPr>
          <a:xfrm rot="20229588">
            <a:off x="950270" y="1371299"/>
            <a:ext cx="3890659" cy="3719076"/>
          </a:xfrm>
          <a:prstGeom prst="star5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51958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910590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</a:rPr>
              <a:t>M38: Starfish Cluster</a:t>
            </a:r>
            <a:endParaRPr lang="en-US" sz="54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" y="4265355"/>
            <a:ext cx="87439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Visual </a:t>
            </a:r>
            <a:r>
              <a:rPr lang="en-US" sz="4000" dirty="0">
                <a:solidFill>
                  <a:prstClr val="white"/>
                </a:solidFill>
              </a:rPr>
              <a:t>Magnitude: </a:t>
            </a:r>
            <a:r>
              <a:rPr lang="en-US" sz="4000" dirty="0" smtClean="0">
                <a:solidFill>
                  <a:prstClr val="white"/>
                </a:solidFill>
              </a:rPr>
              <a:t>+6.40</a:t>
            </a:r>
            <a:endParaRPr lang="en-US" sz="4000" dirty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Apparent </a:t>
            </a:r>
            <a:r>
              <a:rPr lang="en-US" sz="4000" dirty="0">
                <a:solidFill>
                  <a:prstClr val="white"/>
                </a:solidFill>
              </a:rPr>
              <a:t>Size: </a:t>
            </a:r>
            <a:r>
              <a:rPr lang="en-US" sz="4000" dirty="0" smtClean="0">
                <a:solidFill>
                  <a:prstClr val="white"/>
                </a:solidFill>
              </a:rPr>
              <a:t>20.0 </a:t>
            </a:r>
            <a:r>
              <a:rPr lang="en-US" sz="4000" dirty="0">
                <a:solidFill>
                  <a:prstClr val="white"/>
                </a:solidFill>
              </a:rPr>
              <a:t>arcminutes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Distance</a:t>
            </a:r>
            <a:r>
              <a:rPr lang="en-US" sz="4000" dirty="0">
                <a:solidFill>
                  <a:prstClr val="white"/>
                </a:solidFill>
              </a:rPr>
              <a:t>: </a:t>
            </a:r>
            <a:r>
              <a:rPr lang="en-US" sz="4000" dirty="0" smtClean="0">
                <a:solidFill>
                  <a:prstClr val="white"/>
                </a:solidFill>
              </a:rPr>
              <a:t>4,600 </a:t>
            </a:r>
            <a:r>
              <a:rPr lang="en-US" sz="4000" dirty="0">
                <a:solidFill>
                  <a:prstClr val="white"/>
                </a:solidFill>
              </a:rPr>
              <a:t>light years away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Diameter</a:t>
            </a:r>
            <a:r>
              <a:rPr lang="en-US" sz="4000" dirty="0">
                <a:solidFill>
                  <a:prstClr val="white"/>
                </a:solidFill>
              </a:rPr>
              <a:t>: </a:t>
            </a:r>
            <a:r>
              <a:rPr lang="en-US" sz="4000" dirty="0" smtClean="0">
                <a:solidFill>
                  <a:prstClr val="white"/>
                </a:solidFill>
              </a:rPr>
              <a:t>26.6 </a:t>
            </a:r>
            <a:r>
              <a:rPr lang="en-US" sz="4000" dirty="0">
                <a:solidFill>
                  <a:prstClr val="white"/>
                </a:solidFill>
              </a:rPr>
              <a:t>light years across</a:t>
            </a:r>
          </a:p>
        </p:txBody>
      </p:sp>
    </p:spTree>
    <p:extLst>
      <p:ext uri="{BB962C8B-B14F-4D97-AF65-F5344CB8AC3E}">
        <p14:creationId xmlns:p14="http://schemas.microsoft.com/office/powerpoint/2010/main" val="2748823282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910590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</a:rPr>
              <a:t>M38: Starfish Cluster</a:t>
            </a:r>
            <a:endParaRPr lang="en-US" sz="54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7166"/>
            <a:ext cx="87439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First </a:t>
            </a:r>
            <a:r>
              <a:rPr lang="en-US" sz="4000" dirty="0">
                <a:solidFill>
                  <a:prstClr val="white"/>
                </a:solidFill>
              </a:rPr>
              <a:t>discovered by 1654 by Giovanni Batista </a:t>
            </a:r>
            <a:r>
              <a:rPr lang="en-US" sz="4000" dirty="0" err="1" smtClean="0">
                <a:solidFill>
                  <a:prstClr val="white"/>
                </a:solidFill>
              </a:rPr>
              <a:t>Hodierma</a:t>
            </a:r>
            <a:r>
              <a:rPr lang="en-US" sz="4000" dirty="0">
                <a:solidFill>
                  <a:prstClr val="white"/>
                </a:solidFill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prstClr val="white"/>
              </a:solidFill>
            </a:endParaRPr>
          </a:p>
          <a:p>
            <a:endParaRPr lang="en-US" sz="4000" dirty="0" smtClean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It </a:t>
            </a:r>
            <a:r>
              <a:rPr lang="en-US" sz="4000" dirty="0">
                <a:solidFill>
                  <a:prstClr val="white"/>
                </a:solidFill>
              </a:rPr>
              <a:t>was independently discovered by Guillaume Le </a:t>
            </a:r>
            <a:r>
              <a:rPr lang="en-US" sz="4000" dirty="0" err="1">
                <a:solidFill>
                  <a:prstClr val="white"/>
                </a:solidFill>
              </a:rPr>
              <a:t>Gentil</a:t>
            </a:r>
            <a:r>
              <a:rPr lang="en-US" sz="4000" dirty="0">
                <a:solidFill>
                  <a:prstClr val="white"/>
                </a:solidFill>
              </a:rPr>
              <a:t> in </a:t>
            </a:r>
            <a:r>
              <a:rPr lang="en-US" sz="4000" dirty="0" smtClean="0">
                <a:solidFill>
                  <a:prstClr val="white"/>
                </a:solidFill>
              </a:rPr>
              <a:t>1749 (along with M36).</a:t>
            </a:r>
            <a:endParaRPr 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720566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0"/>
            <a:ext cx="910590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</a:rPr>
              <a:t>M38: Starfish Cluster</a:t>
            </a:r>
            <a:endParaRPr lang="en-US" sz="54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7166"/>
            <a:ext cx="87439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Contains </a:t>
            </a:r>
            <a:r>
              <a:rPr lang="en-US" sz="4000" dirty="0">
                <a:solidFill>
                  <a:prstClr val="white"/>
                </a:solidFill>
              </a:rPr>
              <a:t>over 100 stars, many </a:t>
            </a:r>
            <a:r>
              <a:rPr lang="en-US" sz="4000" dirty="0" smtClean="0">
                <a:solidFill>
                  <a:prstClr val="white"/>
                </a:solidFill>
              </a:rPr>
              <a:t>9</a:t>
            </a:r>
            <a:r>
              <a:rPr lang="en-US" sz="4000" baseline="30000" dirty="0" smtClean="0">
                <a:solidFill>
                  <a:prstClr val="white"/>
                </a:solidFill>
              </a:rPr>
              <a:t>th</a:t>
            </a:r>
            <a:r>
              <a:rPr lang="en-US" sz="4000" dirty="0" smtClean="0">
                <a:solidFill>
                  <a:prstClr val="white"/>
                </a:solidFill>
              </a:rPr>
              <a:t>  </a:t>
            </a:r>
            <a:r>
              <a:rPr lang="en-US" sz="4000" dirty="0">
                <a:solidFill>
                  <a:prstClr val="white"/>
                </a:solidFill>
              </a:rPr>
              <a:t>magnitude or brighter</a:t>
            </a:r>
            <a:r>
              <a:rPr lang="en-US" sz="4000" dirty="0" smtClean="0">
                <a:solidFill>
                  <a:prstClr val="white"/>
                </a:solidFill>
              </a:rPr>
              <a:t>.  Its brightest star is a yellow giant.</a:t>
            </a:r>
            <a:endParaRPr lang="en-US" sz="4000" dirty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It </a:t>
            </a:r>
            <a:r>
              <a:rPr lang="en-US" sz="4000" dirty="0">
                <a:solidFill>
                  <a:prstClr val="white"/>
                </a:solidFill>
              </a:rPr>
              <a:t>is about the same age and size as nearby M37.  It’s about 220 million years old</a:t>
            </a:r>
            <a:r>
              <a:rPr lang="en-US" sz="4000" dirty="0" smtClean="0">
                <a:solidFill>
                  <a:prstClr val="white"/>
                </a:solidFill>
              </a:rPr>
              <a:t>.</a:t>
            </a:r>
            <a:endParaRPr 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992413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3394"/>
            <a:ext cx="9137173" cy="683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</a:rPr>
              <a:t>M38: Starfish Cluster</a:t>
            </a:r>
            <a:endParaRPr lang="en-US" sz="54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" y="5334000"/>
            <a:ext cx="8743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The </a:t>
            </a:r>
            <a:r>
              <a:rPr lang="en-US" sz="4000" dirty="0">
                <a:solidFill>
                  <a:prstClr val="white"/>
                </a:solidFill>
              </a:rPr>
              <a:t>brightest stars form an asterism of the Greek letter Pi or a cross shape</a:t>
            </a:r>
            <a:r>
              <a:rPr lang="en-US" sz="4000" dirty="0" smtClean="0">
                <a:solidFill>
                  <a:prstClr val="white"/>
                </a:solidFill>
              </a:rPr>
              <a:t>.</a:t>
            </a:r>
            <a:endParaRPr lang="en-US" sz="4000" dirty="0">
              <a:solidFill>
                <a:prstClr val="white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39695">
            <a:off x="2700900" y="2544106"/>
            <a:ext cx="3333186" cy="266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502471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3394"/>
            <a:ext cx="9137173" cy="683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</a:rPr>
              <a:t>M38: Starfish Cluster</a:t>
            </a:r>
            <a:endParaRPr lang="en-US" sz="5400" dirty="0" smtClean="0">
              <a:solidFill>
                <a:srgbClr val="FFFF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0" r="33280" b="45444"/>
          <a:stretch/>
        </p:blipFill>
        <p:spPr bwMode="auto">
          <a:xfrm rot="20651647">
            <a:off x="2377724" y="2096689"/>
            <a:ext cx="3215448" cy="3917426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" y="5334000"/>
            <a:ext cx="8743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The </a:t>
            </a:r>
            <a:r>
              <a:rPr lang="en-US" sz="4000" dirty="0">
                <a:solidFill>
                  <a:prstClr val="white"/>
                </a:solidFill>
              </a:rPr>
              <a:t>brightest stars form an asterism of the Greek letter Pi or a cross shape</a:t>
            </a:r>
            <a:r>
              <a:rPr lang="en-US" sz="4000" dirty="0" smtClean="0">
                <a:solidFill>
                  <a:prstClr val="white"/>
                </a:solidFill>
              </a:rPr>
              <a:t>.</a:t>
            </a:r>
            <a:endParaRPr lang="en-US" sz="4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21102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4905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3718679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u="sng" dirty="0" smtClean="0">
                <a:solidFill>
                  <a:schemeClr val="bg1"/>
                </a:solidFill>
              </a:rPr>
              <a:t>Clusters in Auriga</a:t>
            </a:r>
          </a:p>
          <a:p>
            <a:r>
              <a:rPr lang="en-US" sz="4800" dirty="0" smtClean="0">
                <a:solidFill>
                  <a:srgbClr val="99CCFF"/>
                </a:solidFill>
              </a:rPr>
              <a:t>M36: Pinwheel Cluster</a:t>
            </a:r>
          </a:p>
          <a:p>
            <a:r>
              <a:rPr lang="en-US" sz="4800" dirty="0" smtClean="0">
                <a:solidFill>
                  <a:srgbClr val="66FF66"/>
                </a:solidFill>
              </a:rPr>
              <a:t>M37: Open Cluster</a:t>
            </a:r>
          </a:p>
          <a:p>
            <a:r>
              <a:rPr lang="en-US" sz="4800" dirty="0" smtClean="0">
                <a:solidFill>
                  <a:srgbClr val="FFFF00"/>
                </a:solidFill>
              </a:rPr>
              <a:t>M38: Starfish Cluster</a:t>
            </a:r>
            <a:endParaRPr lang="en-US" sz="48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588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23330"/>
            <a:ext cx="6081024" cy="454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38100" y="-90785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FFFF00"/>
                </a:solidFill>
              </a:rPr>
              <a:t>M38: Starfish Cluster</a:t>
            </a:r>
            <a:endParaRPr lang="en-US" sz="5400" dirty="0" smtClean="0">
              <a:solidFill>
                <a:srgbClr val="FFFF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0" r="33280" b="45444"/>
          <a:stretch/>
        </p:blipFill>
        <p:spPr bwMode="auto">
          <a:xfrm rot="20651647">
            <a:off x="5589551" y="3087499"/>
            <a:ext cx="2471301" cy="301082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" y="6024024"/>
            <a:ext cx="8743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/>
                </a:solidFill>
              </a:rPr>
              <a:t>Which shape do you see?</a:t>
            </a:r>
            <a:endParaRPr lang="en-US" sz="4000" dirty="0">
              <a:solidFill>
                <a:prstClr val="white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599" y="3175816"/>
            <a:ext cx="2726180" cy="2738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3863">
            <a:off x="3275281" y="434715"/>
            <a:ext cx="2269589" cy="233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3533302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525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29000" y="61722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66FF66"/>
                </a:solidFill>
              </a:rPr>
              <a:t>M37</a:t>
            </a:r>
            <a:endParaRPr lang="en-US" sz="2800" dirty="0" smtClean="0">
              <a:solidFill>
                <a:srgbClr val="66FF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43350" y="472440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99CCFF"/>
                </a:solidFill>
              </a:rPr>
              <a:t>M36</a:t>
            </a:r>
            <a:endParaRPr lang="en-US" sz="2800" dirty="0" smtClean="0">
              <a:solidFill>
                <a:srgbClr val="99CC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43350" y="362459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M38</a:t>
            </a:r>
            <a:endParaRPr lang="en-US" sz="2800" dirty="0" smtClean="0">
              <a:solidFill>
                <a:srgbClr val="FFFF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010150" y="3957310"/>
            <a:ext cx="552450" cy="5232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10150" y="4724400"/>
            <a:ext cx="552450" cy="523220"/>
          </a:xfrm>
          <a:prstGeom prst="ellipse">
            <a:avLst/>
          </a:prstGeom>
          <a:noFill/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57700" y="6156930"/>
            <a:ext cx="552450" cy="523220"/>
          </a:xfrm>
          <a:prstGeom prst="ellipse">
            <a:avLst/>
          </a:prstGeom>
          <a:noFill/>
          <a:ln w="38100"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2925" y="22860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</a:rPr>
              <a:t>Auriga</a:t>
            </a:r>
            <a:endParaRPr lang="en-US" sz="5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88660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999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80824">
            <a:off x="5596194" y="87003"/>
            <a:ext cx="269826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99CCFF"/>
                </a:solidFill>
              </a:rPr>
              <a:t>M36: Pinwheel Cluster</a:t>
            </a:r>
            <a:endParaRPr lang="en-US" sz="5400" dirty="0" smtClean="0">
              <a:solidFill>
                <a:srgbClr val="99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973482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999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99CCFF"/>
                </a:solidFill>
              </a:rPr>
              <a:t>M36: Pinwheel Cluster</a:t>
            </a:r>
            <a:endParaRPr lang="en-US" sz="5400" dirty="0" smtClean="0">
              <a:solidFill>
                <a:srgbClr val="99CC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" y="4265355"/>
            <a:ext cx="87439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Visual </a:t>
            </a:r>
            <a:r>
              <a:rPr lang="en-US" sz="4000" dirty="0">
                <a:solidFill>
                  <a:schemeClr val="bg1"/>
                </a:solidFill>
              </a:rPr>
              <a:t>Magnitude: +</a:t>
            </a:r>
            <a:r>
              <a:rPr lang="en-US" sz="4000" dirty="0" smtClean="0">
                <a:solidFill>
                  <a:schemeClr val="bg1"/>
                </a:solidFill>
              </a:rPr>
              <a:t>6.0</a:t>
            </a: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Apparent </a:t>
            </a:r>
            <a:r>
              <a:rPr lang="en-US" sz="4000" dirty="0">
                <a:solidFill>
                  <a:schemeClr val="bg1"/>
                </a:solidFill>
              </a:rPr>
              <a:t>Size: </a:t>
            </a:r>
            <a:r>
              <a:rPr lang="en-US" sz="4000" dirty="0">
                <a:solidFill>
                  <a:schemeClr val="bg1"/>
                </a:solidFill>
              </a:rPr>
              <a:t>1</a:t>
            </a:r>
            <a:r>
              <a:rPr lang="en-US" sz="4000" dirty="0" smtClean="0">
                <a:solidFill>
                  <a:schemeClr val="bg1"/>
                </a:solidFill>
              </a:rPr>
              <a:t>0.0 </a:t>
            </a:r>
            <a:r>
              <a:rPr lang="en-US" sz="4000" dirty="0">
                <a:solidFill>
                  <a:schemeClr val="bg1"/>
                </a:solidFill>
              </a:rPr>
              <a:t>arcminutes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Distance</a:t>
            </a:r>
            <a:r>
              <a:rPr lang="en-US" sz="4000" dirty="0">
                <a:solidFill>
                  <a:schemeClr val="bg1"/>
                </a:solidFill>
              </a:rPr>
              <a:t>: </a:t>
            </a:r>
            <a:r>
              <a:rPr lang="en-US" sz="4000" dirty="0" smtClean="0">
                <a:solidFill>
                  <a:schemeClr val="bg1"/>
                </a:solidFill>
              </a:rPr>
              <a:t>4,3</a:t>
            </a:r>
            <a:r>
              <a:rPr lang="en-US" sz="4000" dirty="0" smtClean="0">
                <a:solidFill>
                  <a:schemeClr val="bg1"/>
                </a:solidFill>
              </a:rPr>
              <a:t>00 </a:t>
            </a:r>
            <a:r>
              <a:rPr lang="en-US" sz="4000" dirty="0">
                <a:solidFill>
                  <a:schemeClr val="bg1"/>
                </a:solidFill>
              </a:rPr>
              <a:t>light years away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Diameter</a:t>
            </a:r>
            <a:r>
              <a:rPr lang="en-US" sz="4000" dirty="0">
                <a:solidFill>
                  <a:schemeClr val="bg1"/>
                </a:solidFill>
              </a:rPr>
              <a:t>: </a:t>
            </a:r>
            <a:r>
              <a:rPr lang="en-US" sz="4000" dirty="0" smtClean="0">
                <a:solidFill>
                  <a:schemeClr val="bg1"/>
                </a:solidFill>
              </a:rPr>
              <a:t>12.6</a:t>
            </a:r>
            <a:r>
              <a:rPr lang="en-US" sz="4000" dirty="0" smtClean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light years across</a:t>
            </a:r>
          </a:p>
        </p:txBody>
      </p:sp>
    </p:spTree>
    <p:extLst>
      <p:ext uri="{BB962C8B-B14F-4D97-AF65-F5344CB8AC3E}">
        <p14:creationId xmlns:p14="http://schemas.microsoft.com/office/powerpoint/2010/main" val="3149777373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999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99CCFF"/>
                </a:solidFill>
              </a:rPr>
              <a:t>M36: Pinwheel Cluster</a:t>
            </a:r>
            <a:endParaRPr lang="en-US" sz="5400" dirty="0" smtClean="0">
              <a:solidFill>
                <a:srgbClr val="99CC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" y="4265355"/>
            <a:ext cx="91059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First </a:t>
            </a:r>
            <a:r>
              <a:rPr lang="en-US" sz="4000" dirty="0">
                <a:solidFill>
                  <a:schemeClr val="bg1"/>
                </a:solidFill>
              </a:rPr>
              <a:t>discovered </a:t>
            </a:r>
            <a:r>
              <a:rPr lang="en-US" sz="4000" dirty="0" smtClean="0">
                <a:solidFill>
                  <a:schemeClr val="bg1"/>
                </a:solidFill>
              </a:rPr>
              <a:t>in </a:t>
            </a:r>
            <a:r>
              <a:rPr lang="en-US" sz="4000" dirty="0">
                <a:solidFill>
                  <a:schemeClr val="bg1"/>
                </a:solidFill>
              </a:rPr>
              <a:t>1654 by Giovanni Batista </a:t>
            </a:r>
            <a:r>
              <a:rPr lang="en-US" sz="4000" dirty="0" err="1" smtClean="0">
                <a:solidFill>
                  <a:schemeClr val="bg1"/>
                </a:solidFill>
              </a:rPr>
              <a:t>Hodierma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Guillaume </a:t>
            </a:r>
            <a:r>
              <a:rPr lang="en-US" sz="4000" dirty="0">
                <a:solidFill>
                  <a:schemeClr val="bg1"/>
                </a:solidFill>
              </a:rPr>
              <a:t>Le </a:t>
            </a:r>
            <a:r>
              <a:rPr lang="en-US" sz="4000" dirty="0" err="1">
                <a:solidFill>
                  <a:schemeClr val="bg1"/>
                </a:solidFill>
              </a:rPr>
              <a:t>Gentil</a:t>
            </a:r>
            <a:r>
              <a:rPr lang="en-US" sz="4000" dirty="0">
                <a:solidFill>
                  <a:schemeClr val="bg1"/>
                </a:solidFill>
              </a:rPr>
              <a:t> independently discovered it in 1749 (along with M38</a:t>
            </a:r>
            <a:r>
              <a:rPr lang="en-US" sz="4000" dirty="0" smtClean="0">
                <a:solidFill>
                  <a:schemeClr val="bg1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26469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999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99CCFF"/>
                </a:solidFill>
              </a:rPr>
              <a:t>M36: Pinwheel Cluster</a:t>
            </a:r>
            <a:endParaRPr lang="en-US" sz="5400" dirty="0" smtClean="0">
              <a:solidFill>
                <a:srgbClr val="99CC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03455"/>
            <a:ext cx="9105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Contains </a:t>
            </a:r>
            <a:r>
              <a:rPr lang="en-US" sz="4000" dirty="0">
                <a:solidFill>
                  <a:schemeClr val="bg1"/>
                </a:solidFill>
              </a:rPr>
              <a:t>around 60 stars, mostly young, hot, blue main sequence stars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It </a:t>
            </a:r>
            <a:r>
              <a:rPr lang="en-US" sz="4000" dirty="0">
                <a:solidFill>
                  <a:schemeClr val="bg1"/>
                </a:solidFill>
              </a:rPr>
              <a:t>appears to be around 25 million years </a:t>
            </a:r>
            <a:r>
              <a:rPr lang="en-US" sz="4000" dirty="0" smtClean="0">
                <a:solidFill>
                  <a:schemeClr val="bg1"/>
                </a:solidFill>
              </a:rPr>
              <a:t>old.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336415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0" b="999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99CCFF"/>
                </a:solidFill>
              </a:rPr>
              <a:t>M36: Pinwheel Cluster</a:t>
            </a:r>
            <a:endParaRPr lang="en-US" sz="5400" dirty="0" smtClean="0">
              <a:solidFill>
                <a:srgbClr val="99CC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85800"/>
            <a:ext cx="91059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It </a:t>
            </a:r>
            <a:r>
              <a:rPr lang="en-US" sz="4000" dirty="0">
                <a:solidFill>
                  <a:schemeClr val="bg1"/>
                </a:solidFill>
              </a:rPr>
              <a:t>is about 10 times further away than the Pleiades, but if it were the same the distance, it would be at least 3 times as bright.  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It </a:t>
            </a:r>
            <a:r>
              <a:rPr lang="en-US" sz="4000" dirty="0">
                <a:solidFill>
                  <a:schemeClr val="bg1"/>
                </a:solidFill>
              </a:rPr>
              <a:t>burns with the luminosity of 8,000 Suns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591623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230"/>
            <a:ext cx="7239000" cy="690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u="sng" dirty="0" smtClean="0">
                <a:solidFill>
                  <a:schemeClr val="bg1"/>
                </a:solidFill>
              </a:rPr>
              <a:t>Clusters in Auriga</a:t>
            </a:r>
          </a:p>
          <a:p>
            <a:pPr algn="r"/>
            <a:r>
              <a:rPr lang="en-US" sz="4800" dirty="0" smtClean="0">
                <a:solidFill>
                  <a:srgbClr val="99CCFF"/>
                </a:solidFill>
              </a:rPr>
              <a:t>M36: Pinwheel Cluster</a:t>
            </a:r>
          </a:p>
          <a:p>
            <a:pPr algn="r"/>
            <a:r>
              <a:rPr lang="en-US" sz="4800" dirty="0" smtClean="0">
                <a:solidFill>
                  <a:srgbClr val="66FF66"/>
                </a:solidFill>
              </a:rPr>
              <a:t>M37: Open Cluster</a:t>
            </a:r>
          </a:p>
          <a:p>
            <a:pPr algn="r"/>
            <a:r>
              <a:rPr lang="en-US" sz="4800" dirty="0" smtClean="0">
                <a:solidFill>
                  <a:srgbClr val="FFFF00"/>
                </a:solidFill>
              </a:rPr>
              <a:t>M38: Starfish Cluster</a:t>
            </a:r>
            <a:endParaRPr lang="en-US" sz="4800" dirty="0" smtClean="0">
              <a:solidFill>
                <a:srgbClr val="FFFF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257550" y="3662690"/>
            <a:ext cx="552450" cy="52322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743200" y="4386590"/>
            <a:ext cx="552450" cy="523220"/>
          </a:xfrm>
          <a:prstGeom prst="ellipse">
            <a:avLst/>
          </a:prstGeom>
          <a:noFill/>
          <a:ln w="38100">
            <a:solidFill>
              <a:srgbClr val="99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76400" y="5029200"/>
            <a:ext cx="552450" cy="523220"/>
          </a:xfrm>
          <a:prstGeom prst="ellipse">
            <a:avLst/>
          </a:prstGeom>
          <a:noFill/>
          <a:ln w="38100">
            <a:solidFill>
              <a:srgbClr val="66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92806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 t="10891" r="8381"/>
          <a:stretch/>
        </p:blipFill>
        <p:spPr bwMode="auto">
          <a:xfrm>
            <a:off x="38100" y="0"/>
            <a:ext cx="91059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66FF66"/>
                </a:solidFill>
              </a:rPr>
              <a:t>M37: an open cluster</a:t>
            </a:r>
            <a:endParaRPr lang="en-US" sz="5400" dirty="0" smtClean="0">
              <a:solidFill>
                <a:srgbClr val="66FF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" y="4265355"/>
            <a:ext cx="87439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Visual </a:t>
            </a:r>
            <a:r>
              <a:rPr lang="en-US" sz="4000" dirty="0">
                <a:solidFill>
                  <a:prstClr val="white"/>
                </a:solidFill>
              </a:rPr>
              <a:t>Magnitude: </a:t>
            </a:r>
            <a:r>
              <a:rPr lang="en-US" sz="4000" dirty="0" smtClean="0">
                <a:solidFill>
                  <a:prstClr val="white"/>
                </a:solidFill>
              </a:rPr>
              <a:t>+5.59</a:t>
            </a:r>
            <a:endParaRPr lang="en-US" sz="4000" dirty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Apparent </a:t>
            </a:r>
            <a:r>
              <a:rPr lang="en-US" sz="4000" dirty="0">
                <a:solidFill>
                  <a:prstClr val="white"/>
                </a:solidFill>
              </a:rPr>
              <a:t>Size: </a:t>
            </a:r>
            <a:r>
              <a:rPr lang="en-US" sz="4000" dirty="0" smtClean="0">
                <a:solidFill>
                  <a:prstClr val="white"/>
                </a:solidFill>
              </a:rPr>
              <a:t>1</a:t>
            </a:r>
            <a:r>
              <a:rPr lang="en-US" sz="4000" dirty="0">
                <a:solidFill>
                  <a:prstClr val="white"/>
                </a:solidFill>
              </a:rPr>
              <a:t>4</a:t>
            </a:r>
            <a:r>
              <a:rPr lang="en-US" sz="4000" dirty="0" smtClean="0">
                <a:solidFill>
                  <a:prstClr val="white"/>
                </a:solidFill>
              </a:rPr>
              <a:t>.0 </a:t>
            </a:r>
            <a:r>
              <a:rPr lang="en-US" sz="4000" dirty="0">
                <a:solidFill>
                  <a:prstClr val="white"/>
                </a:solidFill>
              </a:rPr>
              <a:t>arcminutes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Distance</a:t>
            </a:r>
            <a:r>
              <a:rPr lang="en-US" sz="4000" dirty="0">
                <a:solidFill>
                  <a:prstClr val="white"/>
                </a:solidFill>
              </a:rPr>
              <a:t>: </a:t>
            </a:r>
            <a:r>
              <a:rPr lang="en-US" sz="4000" dirty="0" smtClean="0">
                <a:solidFill>
                  <a:prstClr val="white"/>
                </a:solidFill>
              </a:rPr>
              <a:t>4,500 </a:t>
            </a:r>
            <a:r>
              <a:rPr lang="en-US" sz="4000" dirty="0">
                <a:solidFill>
                  <a:prstClr val="white"/>
                </a:solidFill>
              </a:rPr>
              <a:t>light years away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prstClr val="white"/>
                </a:solidFill>
              </a:rPr>
              <a:t>Diameter</a:t>
            </a:r>
            <a:r>
              <a:rPr lang="en-US" sz="4000" dirty="0">
                <a:solidFill>
                  <a:prstClr val="white"/>
                </a:solidFill>
              </a:rPr>
              <a:t>: </a:t>
            </a:r>
            <a:r>
              <a:rPr lang="en-US" sz="4000" dirty="0" smtClean="0">
                <a:solidFill>
                  <a:prstClr val="white"/>
                </a:solidFill>
              </a:rPr>
              <a:t>18.4 </a:t>
            </a:r>
            <a:r>
              <a:rPr lang="en-US" sz="4000" dirty="0">
                <a:solidFill>
                  <a:prstClr val="white"/>
                </a:solidFill>
              </a:rPr>
              <a:t>light years across</a:t>
            </a:r>
          </a:p>
        </p:txBody>
      </p:sp>
    </p:spTree>
    <p:extLst>
      <p:ext uri="{BB962C8B-B14F-4D97-AF65-F5344CB8AC3E}">
        <p14:creationId xmlns:p14="http://schemas.microsoft.com/office/powerpoint/2010/main" val="1870423346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459</Words>
  <Application>Microsoft Office PowerPoint</Application>
  <PresentationFormat>On-screen Show (4:3)</PresentationFormat>
  <Paragraphs>80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Langdon</dc:creator>
  <cp:lastModifiedBy>Chad Langdon</cp:lastModifiedBy>
  <cp:revision>63</cp:revision>
  <dcterms:created xsi:type="dcterms:W3CDTF">2016-10-14T20:33:22Z</dcterms:created>
  <dcterms:modified xsi:type="dcterms:W3CDTF">2017-02-02T03:43:06Z</dcterms:modified>
</cp:coreProperties>
</file>